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9"/>
  </p:normalViewPr>
  <p:slideViewPr>
    <p:cSldViewPr snapToGrid="0" snapToObjects="1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0EDEA6-4976-6C4D-B2A3-1C1E5125E1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28DC340-C6FC-CC4D-B347-7D57B4730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4F94D7F-4CCE-C346-8ED7-735C7353D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A662860-11EE-5844-8D0C-07CDA32A8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B9EA2C8-782A-9741-B12F-5092DA7D8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7578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A0427F-2640-3945-AC88-721E31435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34F006A-01ED-8F40-9530-298C565BF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8B2E46F-62DD-5441-845D-EE403391B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1419708-8D4A-9B4A-AFC0-02A1212C9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9A62DFE-3ECE-E848-9EF6-199E15AF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8677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C8C656D-DCA4-304D-9188-A6662CFD84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BA9A85E-2E11-F043-8941-91B8A996D8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53D6655-DDED-6F49-BE49-A520B3CC5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2B3412-691F-984C-BFBC-732FC9924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2AC8F1-A46E-B341-8298-34670B2C8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3217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06B34C2-161D-A946-8B3F-126188AB8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E6FCAC-045B-834A-8D36-A1991E37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22FDB2-24E7-754F-8599-322303427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2E58BF-25C2-1243-B59A-C64D7EE0A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D7E6A19-866D-D642-8234-FAB60F824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7472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987D9A-2051-1E48-A286-135AE057A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E982D4A-50BD-3442-B24F-82DDBD10F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4A19B0-77DE-4E41-8112-781414C64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FDB92B-59BF-0C4F-B724-EF4B24CA5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B95FC5E-7329-FA47-B67B-DBA57DA7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8240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AE9815-F0DC-A44F-8699-80A580746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352034-6AD6-8D49-A72E-051EAAD8C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B96FCAF-6F33-E54E-A9D1-88A3808B89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EF874C0-D114-8F47-9526-0D8CF066F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EDB8124-8C2D-924C-BF60-8017855D3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B772D05-1C13-3540-85CF-D7CABF0EC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6843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7D0D8E2-9B2E-5F49-AE44-2903EAD90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F5262BE-EAAB-3D44-9B0C-ABB0F8DBB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EA32E23-D904-0F4E-A771-4B8F68A57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BA4112D-69BC-BC44-BAAF-AC4D326706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C8824AD-4276-3D4D-801D-FCAD36D49B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857A862-033B-D447-B253-12F0EDF68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DCD909B-12E3-804E-ACB1-DE7BEDB9F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68B290B-3BEE-7D4C-9D2D-8206FF862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3595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F023FD-8998-544C-847E-D11721CBE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5D0AAC7-FC25-484A-B9AD-EA82A1099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1298CBC-478C-EA42-90B7-E06B59347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BFF04CA-F3CC-9242-AD81-B5B57D780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1390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FB63AB5-5062-5B4A-BB1D-97C853FEB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9B892D8-A36F-6C4A-91DA-5D1BB130F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0979849-5120-5146-BB86-05FECEF6D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659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4B1152-EBB2-DC47-9752-6E01923F0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8931E31-5D30-8949-B863-FACCD008E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A435197-3BAA-A449-86D4-4F0E78DCE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7C2EF86-E9DD-8B4F-8253-BF324A149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4B90F9E-2B94-B842-95BF-3ED9F649A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4F03C93-3CBE-DA46-BA2B-9A10CAABE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936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0F55AB-76D1-734B-A4AB-E3F6D2811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2BF07BA7-C59B-7740-BF35-553A9BCF63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395DE35-8025-9C41-AF01-1B476F76E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44FE0AA-0719-D74C-A9D8-02609E8D5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16B03CA-5975-8340-8F36-0DA32A28E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EA7EBDC-3F46-7549-ACDA-9070AEE12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0482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6C1C0A0-C40A-4F40-9F1A-821AA1526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35A568E-82F5-9E46-BDF0-772886F6A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3758E9D-088E-714E-AF8F-6AFF89885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F453E-9317-5844-B40C-99E450E124A7}" type="datetimeFigureOut">
              <a:rPr kumimoji="1" lang="ja-JP" altLang="en-US" smtClean="0"/>
              <a:t>2022/4/6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16B5D1-BA30-E84D-A208-801951F4B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181104-46ED-5B4F-AA97-3C991E79B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9465E8-F7EB-1244-AA3B-CB0B6ED7283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2392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4061ED-1284-0346-B789-730FB3E727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" altLang="ja-JP" sz="24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Tittensor</a:t>
            </a:r>
            <a:r>
              <a:rPr lang="en" altLang="ja-JP" sz="2400" dirty="0">
                <a:latin typeface="Meiryo UI" panose="020B0604030504040204" pitchFamily="34" charset="-128"/>
                <a:ea typeface="Meiryo UI" panose="020B0604030504040204" pitchFamily="34" charset="-128"/>
              </a:rPr>
              <a:t>, D. P., Mora, C., </a:t>
            </a:r>
            <a:r>
              <a:rPr lang="en" altLang="ja-JP" sz="24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Jetz</a:t>
            </a:r>
            <a:r>
              <a:rPr lang="en" altLang="ja-JP" sz="2400" dirty="0">
                <a:latin typeface="Meiryo UI" panose="020B0604030504040204" pitchFamily="34" charset="-128"/>
                <a:ea typeface="Meiryo UI" panose="020B0604030504040204" pitchFamily="34" charset="-128"/>
              </a:rPr>
              <a:t>, W., </a:t>
            </a:r>
            <a:r>
              <a:rPr lang="en" altLang="ja-JP" sz="24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Lotze</a:t>
            </a:r>
            <a:r>
              <a:rPr lang="en" altLang="ja-JP" sz="2400" dirty="0">
                <a:latin typeface="Meiryo UI" panose="020B0604030504040204" pitchFamily="34" charset="-128"/>
                <a:ea typeface="Meiryo UI" panose="020B0604030504040204" pitchFamily="34" charset="-128"/>
              </a:rPr>
              <a:t>, H. K., Ricard, D., </a:t>
            </a:r>
            <a:r>
              <a:rPr lang="en" altLang="ja-JP" sz="24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Berghe</a:t>
            </a:r>
            <a:r>
              <a:rPr lang="en" altLang="ja-JP" sz="2400" dirty="0">
                <a:latin typeface="Meiryo UI" panose="020B0604030504040204" pitchFamily="34" charset="-128"/>
                <a:ea typeface="Meiryo UI" panose="020B0604030504040204" pitchFamily="34" charset="-128"/>
              </a:rPr>
              <a:t>, E. V., &amp; Worm, B. (2010). Global patterns and predictors of marine biodiversity across taxa. </a:t>
            </a:r>
            <a:r>
              <a:rPr lang="en" altLang="ja-JP" sz="2400" i="1" dirty="0">
                <a:latin typeface="Meiryo UI" panose="020B0604030504040204" pitchFamily="34" charset="-128"/>
                <a:ea typeface="Meiryo UI" panose="020B0604030504040204" pitchFamily="34" charset="-128"/>
              </a:rPr>
              <a:t>Nature</a:t>
            </a:r>
            <a:r>
              <a:rPr lang="en" altLang="ja-JP" sz="2400" dirty="0">
                <a:latin typeface="Meiryo UI" panose="020B0604030504040204" pitchFamily="34" charset="-128"/>
                <a:ea typeface="Meiryo UI" panose="020B0604030504040204" pitchFamily="34" charset="-128"/>
              </a:rPr>
              <a:t>, </a:t>
            </a:r>
            <a:r>
              <a:rPr lang="en" altLang="ja-JP" sz="2400" i="1" dirty="0">
                <a:latin typeface="Meiryo UI" panose="020B0604030504040204" pitchFamily="34" charset="-128"/>
                <a:ea typeface="Meiryo UI" panose="020B0604030504040204" pitchFamily="34" charset="-128"/>
              </a:rPr>
              <a:t>466</a:t>
            </a:r>
            <a:r>
              <a:rPr lang="en" altLang="ja-JP" sz="2400" dirty="0">
                <a:latin typeface="Meiryo UI" panose="020B0604030504040204" pitchFamily="34" charset="-128"/>
                <a:ea typeface="Meiryo UI" panose="020B0604030504040204" pitchFamily="34" charset="-128"/>
              </a:rPr>
              <a:t>(7310), 1098-1101.</a:t>
            </a:r>
            <a:endParaRPr kumimoji="1" lang="ja-JP" altLang="en-US" sz="9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A3D8EB8-01C2-074C-82FA-87BAB2D438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スライド作成 五十里</a:t>
            </a:r>
          </a:p>
        </p:txBody>
      </p:sp>
    </p:spTree>
    <p:extLst>
      <p:ext uri="{BB962C8B-B14F-4D97-AF65-F5344CB8AC3E}">
        <p14:creationId xmlns:p14="http://schemas.microsoft.com/office/powerpoint/2010/main" val="2431733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B8C6838-2F69-734E-9AA8-C674572CA025}"/>
              </a:ext>
            </a:extLst>
          </p:cNvPr>
          <p:cNvSpPr txBox="1"/>
          <p:nvPr/>
        </p:nvSpPr>
        <p:spPr>
          <a:xfrm>
            <a:off x="667265" y="370700"/>
            <a:ext cx="10738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solidFill>
                  <a:srgbClr val="7030A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人による影響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210A75D-60E4-7E4A-A291-E1011D22A287}"/>
              </a:ext>
            </a:extLst>
          </p:cNvPr>
          <p:cNvSpPr txBox="1"/>
          <p:nvPr/>
        </p:nvSpPr>
        <p:spPr>
          <a:xfrm>
            <a:off x="1091514" y="1124465"/>
            <a:ext cx="10008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人の影響が大きいエリア（東アジア，ヨーロッパ，北アメリカ，カリブ）は多様性が高い</a:t>
            </a:r>
          </a:p>
        </p:txBody>
      </p:sp>
      <p:pic>
        <p:nvPicPr>
          <p:cNvPr id="6" name="図 5" descr="グラフ&#10;&#10;自動的に生成された説明">
            <a:extLst>
              <a:ext uri="{FF2B5EF4-FFF2-40B4-BE49-F238E27FC236}">
                <a16:creationId xmlns:a16="http://schemas.microsoft.com/office/drawing/2014/main" id="{075C928C-FC43-4D40-AB02-536F958F1A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2973" r="1683" b="32973"/>
          <a:stretch/>
        </p:blipFill>
        <p:spPr>
          <a:xfrm>
            <a:off x="1289221" y="1977081"/>
            <a:ext cx="4441805" cy="3608173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19AE4C9-0938-544C-80C4-2D7FCDC2BDC5}"/>
              </a:ext>
            </a:extLst>
          </p:cNvPr>
          <p:cNvSpPr txBox="1"/>
          <p:nvPr/>
        </p:nvSpPr>
        <p:spPr>
          <a:xfrm>
            <a:off x="6227805" y="2088292"/>
            <a:ext cx="51155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人間の影響と種多様性には弱い正の相関</a:t>
            </a:r>
            <a:r>
              <a:rPr kumimoji="1"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 </a:t>
            </a:r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(r=0.19)</a:t>
            </a:r>
          </a:p>
          <a:p>
            <a:endParaRPr lang="en-US" altLang="ja-JP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標準化した平均種数</a:t>
            </a:r>
            <a:endParaRPr lang="en-US" altLang="ja-JP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→r</a:t>
            </a:r>
            <a:r>
              <a:rPr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沿岸</a:t>
            </a:r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=0.15, r</a:t>
            </a:r>
            <a:r>
              <a:rPr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外洋</a:t>
            </a:r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=0.43</a:t>
            </a:r>
          </a:p>
          <a:p>
            <a:pPr algn="r"/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すべて</a:t>
            </a:r>
            <a:r>
              <a:rPr kumimoji="1"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 &lt; .01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0C80128-52D5-6A4B-8EFA-2916032FB3B4}"/>
              </a:ext>
            </a:extLst>
          </p:cNvPr>
          <p:cNvSpPr txBox="1"/>
          <p:nvPr/>
        </p:nvSpPr>
        <p:spPr>
          <a:xfrm>
            <a:off x="6227804" y="3781167"/>
            <a:ext cx="51155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ホットスポット（多様性</a:t>
            </a:r>
            <a:r>
              <a:rPr kumimoji="1"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90</a:t>
            </a:r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パーセンタイル以上）</a:t>
            </a:r>
            <a:endParaRPr kumimoji="1" lang="en-US" altLang="ja-JP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は，有意に人の影響が大きいエリアに分布</a:t>
            </a:r>
            <a:endParaRPr kumimoji="1" lang="en-US" altLang="ja-JP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38333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A785766-FB83-E949-9411-9B1A1877A8C3}"/>
              </a:ext>
            </a:extLst>
          </p:cNvPr>
          <p:cNvSpPr txBox="1"/>
          <p:nvPr/>
        </p:nvSpPr>
        <p:spPr>
          <a:xfrm>
            <a:off x="667265" y="370700"/>
            <a:ext cx="10738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>
                <a:solidFill>
                  <a:srgbClr val="7030A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Limitation</a:t>
            </a:r>
            <a:endParaRPr kumimoji="1" lang="ja-JP" altLang="en-US" sz="2400">
              <a:solidFill>
                <a:srgbClr val="7030A0"/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95EDBA1-74CD-BC4D-8379-FE82830E13CB}"/>
              </a:ext>
            </a:extLst>
          </p:cNvPr>
          <p:cNvSpPr txBox="1"/>
          <p:nvPr/>
        </p:nvSpPr>
        <p:spPr>
          <a:xfrm>
            <a:off x="1396314" y="1260389"/>
            <a:ext cx="100089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深海種を中心にデータ不足</a:t>
            </a:r>
            <a:endParaRPr kumimoji="1"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頭足類は</a:t>
            </a:r>
            <a:r>
              <a:rPr lang="en-US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25%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程度しかない（食えるやつに偏ってる）</a:t>
            </a:r>
            <a:endParaRPr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kumimoji="1"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スケールが粗い</a:t>
            </a:r>
            <a:endParaRPr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kumimoji="1"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相関による研究</a:t>
            </a:r>
            <a:r>
              <a:rPr lang="en-US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→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系統情報を使えばもっと</a:t>
            </a:r>
            <a:r>
              <a:rPr lang="en-US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causal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なこともわかるはず</a:t>
            </a:r>
            <a:endParaRPr kumimoji="1" lang="ja-JP" altLang="en-US" sz="20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04948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新聞記事の一部&#10;&#10;中程度の精度で自動的に生成された説明">
            <a:extLst>
              <a:ext uri="{FF2B5EF4-FFF2-40B4-BE49-F238E27FC236}">
                <a16:creationId xmlns:a16="http://schemas.microsoft.com/office/drawing/2014/main" id="{4FB57A20-81B2-DC46-AB7A-1776C1934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350" y="1600200"/>
            <a:ext cx="65913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919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353274F-02CA-D749-840C-B7A7A09F8FD5}"/>
              </a:ext>
            </a:extLst>
          </p:cNvPr>
          <p:cNvSpPr txBox="1"/>
          <p:nvPr/>
        </p:nvSpPr>
        <p:spPr>
          <a:xfrm>
            <a:off x="667265" y="494270"/>
            <a:ext cx="10738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solidFill>
                  <a:srgbClr val="7030A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海の種多様性を左右する要因は，陸よりは知られていない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0A672DC-5052-D444-84F7-C01A76919AF4}"/>
              </a:ext>
            </a:extLst>
          </p:cNvPr>
          <p:cNvSpPr txBox="1"/>
          <p:nvPr/>
        </p:nvSpPr>
        <p:spPr>
          <a:xfrm>
            <a:off x="1396314" y="1260389"/>
            <a:ext cx="100089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複数の分類群に対して，多様性のドライバーを解析</a:t>
            </a:r>
            <a:endParaRPr kumimoji="1"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kumimoji="1"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動物プランクトン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marine zooplankton (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有孔虫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foraminifera and 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オキアミ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euphausiids)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plants (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マングローブ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mangroves and 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海草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seagrasses)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無脊椎動物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invertebrates (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イシサンゴ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stony corals, 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イカ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squids and other 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頭足綱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cephalopods)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Fishes (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沿岸魚類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coastal fishes, 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マグロ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tunas and 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カジキ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billfishes, oceanic and non-oceanic 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サメ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sharks),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哺乳類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mammals (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クジラ目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cetaceans and 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鰭脚類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pinnipeds)</a:t>
            </a:r>
          </a:p>
          <a:p>
            <a:endParaRPr kumimoji="1" lang="ja-JP" altLang="en-US" sz="20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74AF89B-30D6-7745-BE0D-939CCF179311}"/>
              </a:ext>
            </a:extLst>
          </p:cNvPr>
          <p:cNvSpPr txBox="1"/>
          <p:nvPr/>
        </p:nvSpPr>
        <p:spPr>
          <a:xfrm>
            <a:off x="222421" y="6363730"/>
            <a:ext cx="52100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>
                <a:solidFill>
                  <a:schemeClr val="bg1">
                    <a:lumMod val="50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海草：陸に上がった後，再び海に戻ったグループ；種子植物で多年草</a:t>
            </a:r>
          </a:p>
        </p:txBody>
      </p:sp>
    </p:spTree>
    <p:extLst>
      <p:ext uri="{BB962C8B-B14F-4D97-AF65-F5344CB8AC3E}">
        <p14:creationId xmlns:p14="http://schemas.microsoft.com/office/powerpoint/2010/main" val="760642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E1C7406-D6EC-1346-8418-CE6E3AF7260B}"/>
              </a:ext>
            </a:extLst>
          </p:cNvPr>
          <p:cNvSpPr txBox="1"/>
          <p:nvPr/>
        </p:nvSpPr>
        <p:spPr>
          <a:xfrm>
            <a:off x="667265" y="494270"/>
            <a:ext cx="10738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solidFill>
                  <a:srgbClr val="7030A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海水温が最大のドライバー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4217D7A-53A5-4140-A84F-8A666D8C7EED}"/>
              </a:ext>
            </a:extLst>
          </p:cNvPr>
          <p:cNvSpPr txBox="1"/>
          <p:nvPr/>
        </p:nvSpPr>
        <p:spPr>
          <a:xfrm>
            <a:off x="1396314" y="1260389"/>
            <a:ext cx="10008972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★具体的なパターンは以下の</a:t>
            </a:r>
            <a:r>
              <a:rPr kumimoji="1" lang="en-US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2</a:t>
            </a:r>
            <a:r>
              <a:rPr kumimoji="1"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つであった</a:t>
            </a:r>
            <a:endParaRPr kumimoji="1"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lang="en-US" altLang="ja-JP" sz="8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en-US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1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）沿岸種は西太平洋で最大の多様性</a:t>
            </a:r>
            <a:endParaRPr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kumimoji="1" lang="en-US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2</a:t>
            </a:r>
            <a:r>
              <a:rPr kumimoji="1"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）外洋種は広く中緯度帯で最大の多様性；</a:t>
            </a:r>
            <a:r>
              <a:rPr kumimoji="1" lang="en-US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20°〜40°</a:t>
            </a:r>
          </a:p>
          <a:p>
            <a:endParaRPr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kumimoji="1"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★海水表面温度が唯一，全ての分類群の多様性に影響していた</a:t>
            </a:r>
            <a:endParaRPr kumimoji="1"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★</a:t>
            </a:r>
            <a:r>
              <a:rPr lang="en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Habitat availability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と歴史効果も重要；一方でほかは重要ではなかった</a:t>
            </a:r>
            <a:endParaRPr lang="en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kumimoji="1" lang="en-US" altLang="ja-JP" sz="2000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★多様性が高いエリアは，人間による開発が中</a:t>
            </a:r>
            <a:r>
              <a:rPr lang="en-US" altLang="ja-JP" sz="2000" dirty="0">
                <a:latin typeface="Meiryo UI" panose="020B0604030504040204" pitchFamily="34" charset="-128"/>
                <a:ea typeface="Meiryo UI" panose="020B0604030504040204" pitchFamily="34" charset="-128"/>
              </a:rPr>
              <a:t>〜</a:t>
            </a:r>
            <a:r>
              <a:rPr lang="ja-JP" altLang="en-US" sz="2000">
                <a:latin typeface="Meiryo UI" panose="020B0604030504040204" pitchFamily="34" charset="-128"/>
                <a:ea typeface="Meiryo UI" panose="020B0604030504040204" pitchFamily="34" charset="-128"/>
              </a:rPr>
              <a:t>大であった</a:t>
            </a:r>
            <a:endParaRPr kumimoji="1" lang="ja-JP" altLang="en-US" sz="20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104E4C6-519D-4541-8B3B-DCE9ECC2A509}"/>
              </a:ext>
            </a:extLst>
          </p:cNvPr>
          <p:cNvSpPr txBox="1"/>
          <p:nvPr/>
        </p:nvSpPr>
        <p:spPr>
          <a:xfrm>
            <a:off x="1260390" y="4778680"/>
            <a:ext cx="10008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>
                <a:solidFill>
                  <a:schemeClr val="accent6">
                    <a:lumMod val="50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太陽のエネルギー</a:t>
            </a:r>
            <a:r>
              <a:rPr kumimoji="1" lang="ja-JP" altLang="en-US" sz="2000">
                <a:solidFill>
                  <a:schemeClr val="accent6">
                    <a:lumMod val="50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の効果と人為的影響が多様性パターンに影響している</a:t>
            </a:r>
          </a:p>
        </p:txBody>
      </p:sp>
    </p:spTree>
    <p:extLst>
      <p:ext uri="{BB962C8B-B14F-4D97-AF65-F5344CB8AC3E}">
        <p14:creationId xmlns:p14="http://schemas.microsoft.com/office/powerpoint/2010/main" val="2845609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ーブル&#10;&#10;自動的に生成された説明">
            <a:extLst>
              <a:ext uri="{FF2B5EF4-FFF2-40B4-BE49-F238E27FC236}">
                <a16:creationId xmlns:a16="http://schemas.microsoft.com/office/drawing/2014/main" id="{50668360-F3E9-164B-A705-662F25D62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3960"/>
            <a:ext cx="12192000" cy="435849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58B27B2-320F-ED44-B6F3-875FDB8BB677}"/>
              </a:ext>
            </a:extLst>
          </p:cNvPr>
          <p:cNvSpPr txBox="1"/>
          <p:nvPr/>
        </p:nvSpPr>
        <p:spPr>
          <a:xfrm>
            <a:off x="444843" y="815546"/>
            <a:ext cx="6941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Spatial </a:t>
            </a:r>
            <a:r>
              <a:rPr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regression (multivariate spatial linear models</a:t>
            </a:r>
            <a:r>
              <a:rPr kumimoji="1"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) </a:t>
            </a:r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の結果</a:t>
            </a:r>
          </a:p>
        </p:txBody>
      </p:sp>
    </p:spTree>
    <p:extLst>
      <p:ext uri="{BB962C8B-B14F-4D97-AF65-F5344CB8AC3E}">
        <p14:creationId xmlns:p14="http://schemas.microsoft.com/office/powerpoint/2010/main" val="1458369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7604F3FC-48C7-8543-8F8B-3FB58DDDB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834" y="0"/>
            <a:ext cx="8308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42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スクリーンショット, 抽象 が含まれている画像&#10;&#10;自動的に生成された説明">
            <a:extLst>
              <a:ext uri="{FF2B5EF4-FFF2-40B4-BE49-F238E27FC236}">
                <a16:creationId xmlns:a16="http://schemas.microsoft.com/office/drawing/2014/main" id="{24586F15-73D5-DE4C-91C5-7CF826A27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7829"/>
            <a:ext cx="12192000" cy="312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111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23CC201-4689-3E49-B049-9ED63D210359}"/>
              </a:ext>
            </a:extLst>
          </p:cNvPr>
          <p:cNvSpPr txBox="1"/>
          <p:nvPr/>
        </p:nvSpPr>
        <p:spPr>
          <a:xfrm>
            <a:off x="667265" y="370700"/>
            <a:ext cx="10738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>
                <a:solidFill>
                  <a:srgbClr val="7030A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検証した</a:t>
            </a:r>
            <a:r>
              <a:rPr lang="en-US" altLang="ja-JP" sz="2400" dirty="0">
                <a:solidFill>
                  <a:srgbClr val="7030A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6</a:t>
            </a:r>
            <a:r>
              <a:rPr lang="ja-JP" altLang="en-US" sz="2400">
                <a:solidFill>
                  <a:srgbClr val="7030A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つの</a:t>
            </a:r>
            <a:r>
              <a:rPr kumimoji="1" lang="ja-JP" altLang="en-US" sz="2400">
                <a:solidFill>
                  <a:srgbClr val="7030A0"/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仮説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58F4431-F97B-D341-B0DB-F7752435B8AE}"/>
              </a:ext>
            </a:extLst>
          </p:cNvPr>
          <p:cNvSpPr txBox="1"/>
          <p:nvPr/>
        </p:nvSpPr>
        <p:spPr>
          <a:xfrm>
            <a:off x="1396314" y="1136819"/>
            <a:ext cx="1000897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1) The kinetic energy or temperature hypothesis</a:t>
            </a:r>
          </a:p>
          <a:p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温度が高いところのほうが代謝率が高い．そのため種分化が起こりやすく多様性が高い</a:t>
            </a:r>
            <a:endParaRPr kumimoji="1"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また高温のほうが多くの種にとって耐えられる環境となるため，種が多くなる</a:t>
            </a:r>
            <a:endParaRPr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kumimoji="1"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2) The potential energy or ‘productivity-richness’ hypothesis</a:t>
            </a:r>
          </a:p>
          <a:p>
            <a:r>
              <a:rPr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生産性が高い場所のほうが多くの個体を保持でき，絶滅の回避，スペシャリスト種の保持が可能になる．そのため多様性が高くなる．（この効果は粗いスケールで生じる）</a:t>
            </a:r>
            <a:endParaRPr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kumimoji="1"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3) The stress hypothesis</a:t>
            </a:r>
          </a:p>
          <a:p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ストレス（酸素の枯渇により定量化）が少ない場所で，種が多くなる</a:t>
            </a:r>
            <a:endParaRPr kumimoji="1"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4) The climate stability hypothesis</a:t>
            </a:r>
          </a:p>
          <a:p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環境の安定性（</a:t>
            </a:r>
            <a:r>
              <a:rPr kumimoji="1"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SST</a:t>
            </a:r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の年間変動で定量化）が高い場所で，種が多くなる</a:t>
            </a:r>
            <a:endParaRPr kumimoji="1"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5) </a:t>
            </a:r>
            <a:r>
              <a:rPr lang="en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The availability of important habitat features</a:t>
            </a:r>
          </a:p>
          <a:p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沿岸線の長さ（沿岸種），</a:t>
            </a:r>
            <a:r>
              <a:rPr kumimoji="1"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SST</a:t>
            </a:r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の勾配（外洋種）が大きいほど，種が多くなる</a:t>
            </a:r>
            <a:endParaRPr kumimoji="1"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endParaRPr lang="en-US" altLang="ja-JP" dirty="0"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6) </a:t>
            </a:r>
            <a:r>
              <a:rPr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海（太平洋，大西洋，インド洋）ごとの固有の効果</a:t>
            </a:r>
            <a:endParaRPr kumimoji="1" lang="ja-JP" altLang="en-US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EF02271-8392-D448-9583-EDA4FF03FFEF}"/>
              </a:ext>
            </a:extLst>
          </p:cNvPr>
          <p:cNvSpPr txBox="1"/>
          <p:nvPr/>
        </p:nvSpPr>
        <p:spPr>
          <a:xfrm>
            <a:off x="8303741" y="1983663"/>
            <a:ext cx="28151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>
                <a:solidFill>
                  <a:schemeClr val="bg1">
                    <a:lumMod val="50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特に外温動物で顕著に現れると予測</a:t>
            </a:r>
          </a:p>
        </p:txBody>
      </p:sp>
    </p:spTree>
    <p:extLst>
      <p:ext uri="{BB962C8B-B14F-4D97-AF65-F5344CB8AC3E}">
        <p14:creationId xmlns:p14="http://schemas.microsoft.com/office/powerpoint/2010/main" val="571881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グラフ&#10;&#10;自動的に生成された説明">
            <a:extLst>
              <a:ext uri="{FF2B5EF4-FFF2-40B4-BE49-F238E27FC236}">
                <a16:creationId xmlns:a16="http://schemas.microsoft.com/office/drawing/2014/main" id="{89AC4072-68B4-CC46-B74B-D5D56B895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838" y="0"/>
            <a:ext cx="5950324" cy="685800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D91B6E5-0335-3A4E-8220-958CB17BDB24}"/>
              </a:ext>
            </a:extLst>
          </p:cNvPr>
          <p:cNvSpPr txBox="1"/>
          <p:nvPr/>
        </p:nvSpPr>
        <p:spPr>
          <a:xfrm>
            <a:off x="1037967" y="3855308"/>
            <a:ext cx="2551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外洋種は</a:t>
            </a:r>
            <a:r>
              <a:rPr kumimoji="1"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SST</a:t>
            </a:r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上昇に対し</a:t>
            </a:r>
            <a:endParaRPr kumimoji="1" lang="en-US" altLang="ja-JP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漸近的な種数増加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0282524-B02D-8546-A335-E3CA6AEE15E5}"/>
              </a:ext>
            </a:extLst>
          </p:cNvPr>
          <p:cNvSpPr txBox="1"/>
          <p:nvPr/>
        </p:nvSpPr>
        <p:spPr>
          <a:xfrm>
            <a:off x="9071162" y="1301578"/>
            <a:ext cx="25516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沿岸種は</a:t>
            </a:r>
            <a:r>
              <a:rPr kumimoji="1" lang="en-US" altLang="ja-JP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SST</a:t>
            </a:r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上昇に対し</a:t>
            </a:r>
            <a:endParaRPr kumimoji="1" lang="en-US" altLang="ja-JP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鰭脚類以外は単調に</a:t>
            </a:r>
            <a:endParaRPr lang="en-US" altLang="ja-JP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kumimoji="1" lang="ja-JP" altLang="en-US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種数増加</a:t>
            </a:r>
            <a:endParaRPr kumimoji="1" lang="en-US" altLang="ja-JP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09501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テーブル&#10;&#10;自動的に生成された説明">
            <a:extLst>
              <a:ext uri="{FF2B5EF4-FFF2-40B4-BE49-F238E27FC236}">
                <a16:creationId xmlns:a16="http://schemas.microsoft.com/office/drawing/2014/main" id="{50668360-F3E9-164B-A705-662F25D62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5619"/>
            <a:ext cx="12192000" cy="4358493"/>
          </a:xfrm>
          <a:prstGeom prst="rect">
            <a:avLst/>
          </a:prstGeom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D99AF4D8-94A3-574D-B210-C77E894028B6}"/>
              </a:ext>
            </a:extLst>
          </p:cNvPr>
          <p:cNvSpPr/>
          <p:nvPr/>
        </p:nvSpPr>
        <p:spPr>
          <a:xfrm>
            <a:off x="5585253" y="2113010"/>
            <a:ext cx="704335" cy="1538416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CC8B12E-9491-464A-A8E1-0CEE861E2B84}"/>
              </a:ext>
            </a:extLst>
          </p:cNvPr>
          <p:cNvSpPr/>
          <p:nvPr/>
        </p:nvSpPr>
        <p:spPr>
          <a:xfrm>
            <a:off x="4724399" y="3651425"/>
            <a:ext cx="704335" cy="1338649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A48F979-3F26-A84B-BD44-2860AA7DB67F}"/>
              </a:ext>
            </a:extLst>
          </p:cNvPr>
          <p:cNvSpPr txBox="1"/>
          <p:nvPr/>
        </p:nvSpPr>
        <p:spPr>
          <a:xfrm>
            <a:off x="4261469" y="837065"/>
            <a:ext cx="20281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Habitat availability</a:t>
            </a:r>
            <a:endParaRPr kumimoji="1" lang="ja-JP" altLang="en-US" sz="160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57BE81B-0302-1441-9C17-95FB70402124}"/>
              </a:ext>
            </a:extLst>
          </p:cNvPr>
          <p:cNvCxnSpPr>
            <a:cxnSpLocks/>
          </p:cNvCxnSpPr>
          <p:nvPr/>
        </p:nvCxnSpPr>
        <p:spPr>
          <a:xfrm>
            <a:off x="4724399" y="1175619"/>
            <a:ext cx="156520" cy="2475806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2ED8A03D-844A-1E4C-A3F6-8CD2C9F3D59D}"/>
              </a:ext>
            </a:extLst>
          </p:cNvPr>
          <p:cNvCxnSpPr>
            <a:cxnSpLocks/>
          </p:cNvCxnSpPr>
          <p:nvPr/>
        </p:nvCxnSpPr>
        <p:spPr>
          <a:xfrm>
            <a:off x="4724399" y="1175619"/>
            <a:ext cx="860854" cy="992426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79D07E95-8BCF-FB43-9FC1-DD3176F91E7F}"/>
              </a:ext>
            </a:extLst>
          </p:cNvPr>
          <p:cNvSpPr/>
          <p:nvPr/>
        </p:nvSpPr>
        <p:spPr>
          <a:xfrm>
            <a:off x="9473512" y="2113010"/>
            <a:ext cx="1635212" cy="1338649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2C325BA-BC6F-0A4F-9FD8-70711D35C7EE}"/>
              </a:ext>
            </a:extLst>
          </p:cNvPr>
          <p:cNvSpPr txBox="1"/>
          <p:nvPr/>
        </p:nvSpPr>
        <p:spPr>
          <a:xfrm>
            <a:off x="8944680" y="667788"/>
            <a:ext cx="17361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Historical effect</a:t>
            </a:r>
            <a:endParaRPr kumimoji="1" lang="ja-JP" altLang="en-US" sz="160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2B45D0EF-19AF-E34D-8A4A-97728F9ECAB3}"/>
              </a:ext>
            </a:extLst>
          </p:cNvPr>
          <p:cNvCxnSpPr>
            <a:cxnSpLocks/>
          </p:cNvCxnSpPr>
          <p:nvPr/>
        </p:nvCxnSpPr>
        <p:spPr>
          <a:xfrm>
            <a:off x="9154295" y="942786"/>
            <a:ext cx="319217" cy="1470736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8A4EBE13-4004-C045-84A0-B5E8A01108F6}"/>
              </a:ext>
            </a:extLst>
          </p:cNvPr>
          <p:cNvSpPr txBox="1"/>
          <p:nvPr/>
        </p:nvSpPr>
        <p:spPr>
          <a:xfrm>
            <a:off x="9338901" y="989418"/>
            <a:ext cx="2015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沿岸種は起源した海にとどまる</a:t>
            </a:r>
            <a:endParaRPr kumimoji="1" lang="en-US" altLang="ja-JP" sz="1200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 sz="12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外洋種ではその効果はない</a:t>
            </a:r>
            <a:endParaRPr kumimoji="1" lang="ja-JP" altLang="en-US" sz="120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20B31F3-EE26-D04D-B674-44502A4893D8}"/>
              </a:ext>
            </a:extLst>
          </p:cNvPr>
          <p:cNvSpPr txBox="1"/>
          <p:nvPr/>
        </p:nvSpPr>
        <p:spPr>
          <a:xfrm>
            <a:off x="6990377" y="379186"/>
            <a:ext cx="171232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仮説</a:t>
            </a:r>
            <a:r>
              <a:rPr kumimoji="1" lang="en-US" altLang="ja-JP" sz="1400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3)-4)</a:t>
            </a:r>
            <a:r>
              <a:rPr kumimoji="1" lang="ja-JP" altLang="en-US" sz="14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に</a:t>
            </a:r>
            <a:endParaRPr kumimoji="1" lang="en-US" altLang="ja-JP" sz="1400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kumimoji="1" lang="ja-JP" altLang="en-US" sz="14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ついては一貫した</a:t>
            </a:r>
            <a:endParaRPr kumimoji="1" lang="en-US" altLang="ja-JP" sz="1400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kumimoji="1" lang="ja-JP" altLang="en-US" sz="14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支持は得られなかった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56845957-DF86-D243-B963-A49B1D6F4B47}"/>
              </a:ext>
            </a:extLst>
          </p:cNvPr>
          <p:cNvSpPr/>
          <p:nvPr/>
        </p:nvSpPr>
        <p:spPr>
          <a:xfrm>
            <a:off x="6668527" y="4353779"/>
            <a:ext cx="704335" cy="231078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97AD62B4-F33B-6746-9417-7121A734074B}"/>
              </a:ext>
            </a:extLst>
          </p:cNvPr>
          <p:cNvSpPr/>
          <p:nvPr/>
        </p:nvSpPr>
        <p:spPr>
          <a:xfrm>
            <a:off x="6668527" y="2782334"/>
            <a:ext cx="704335" cy="231078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3863F8CE-FFD0-504E-95F9-6206A537A3D4}"/>
              </a:ext>
            </a:extLst>
          </p:cNvPr>
          <p:cNvCxnSpPr>
            <a:cxnSpLocks/>
          </p:cNvCxnSpPr>
          <p:nvPr/>
        </p:nvCxnSpPr>
        <p:spPr>
          <a:xfrm>
            <a:off x="7363793" y="2975794"/>
            <a:ext cx="482748" cy="2949430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B275102C-BD8C-174F-81D8-C089980A31DD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7372862" y="4469318"/>
            <a:ext cx="473679" cy="1455906"/>
          </a:xfrm>
          <a:prstGeom prst="lin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32B3C9EE-739C-9949-AEDD-DED685BD536D}"/>
              </a:ext>
            </a:extLst>
          </p:cNvPr>
          <p:cNvSpPr txBox="1"/>
          <p:nvPr/>
        </p:nvSpPr>
        <p:spPr>
          <a:xfrm>
            <a:off x="6465362" y="5912935"/>
            <a:ext cx="45207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恒温動物では</a:t>
            </a:r>
            <a:r>
              <a:rPr kumimoji="1" lang="en-US" altLang="ja-JP" sz="1600" dirty="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Productivity</a:t>
            </a:r>
            <a:r>
              <a:rPr kumimoji="1" lang="ja-JP" altLang="en-US" sz="16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の影響が大きい</a:t>
            </a:r>
            <a:endParaRPr kumimoji="1" lang="en-US" altLang="ja-JP" sz="1600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lang="ja-JP" altLang="en-US" sz="16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外温に影響されない代わりに，体温を維持するための</a:t>
            </a:r>
            <a:endParaRPr lang="en-US" altLang="ja-JP" sz="1600" dirty="0">
              <a:solidFill>
                <a:schemeClr val="accent6">
                  <a:lumMod val="75000"/>
                </a:schemeClr>
              </a:solidFill>
              <a:latin typeface="Meiryo UI" panose="020B0604030504040204" pitchFamily="34" charset="-128"/>
              <a:ea typeface="Meiryo UI" panose="020B0604030504040204" pitchFamily="34" charset="-128"/>
            </a:endParaRPr>
          </a:p>
          <a:p>
            <a:r>
              <a:rPr kumimoji="1" lang="ja-JP" altLang="en-US" sz="1600">
                <a:solidFill>
                  <a:schemeClr val="accent6">
                    <a:lumMod val="75000"/>
                  </a:schemeClr>
                </a:solidFill>
                <a:latin typeface="Meiryo UI" panose="020B0604030504040204" pitchFamily="34" charset="-128"/>
                <a:ea typeface="Meiryo UI" panose="020B0604030504040204" pitchFamily="34" charset="-128"/>
              </a:rPr>
              <a:t>活動にエネルギーが必要だから？</a:t>
            </a:r>
          </a:p>
        </p:txBody>
      </p:sp>
      <p:sp>
        <p:nvSpPr>
          <p:cNvPr id="31" name="左中かっこ 30">
            <a:extLst>
              <a:ext uri="{FF2B5EF4-FFF2-40B4-BE49-F238E27FC236}">
                <a16:creationId xmlns:a16="http://schemas.microsoft.com/office/drawing/2014/main" id="{F99B7B03-D6B6-464C-982B-EFCACB8D103A}"/>
              </a:ext>
            </a:extLst>
          </p:cNvPr>
          <p:cNvSpPr/>
          <p:nvPr/>
        </p:nvSpPr>
        <p:spPr>
          <a:xfrm rot="5107314">
            <a:off x="8109466" y="686220"/>
            <a:ext cx="455306" cy="1247777"/>
          </a:xfrm>
          <a:prstGeom prst="leftBrace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4741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705</Words>
  <Application>Microsoft Macintosh PowerPoint</Application>
  <PresentationFormat>ワイド画面</PresentationFormat>
  <Paragraphs>75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Meiryo UI</vt:lpstr>
      <vt:lpstr>游ゴシック</vt:lpstr>
      <vt:lpstr>游ゴシック Light</vt:lpstr>
      <vt:lpstr>Arial</vt:lpstr>
      <vt:lpstr>Office テーマ</vt:lpstr>
      <vt:lpstr>Tittensor, D. P., Mora, C., Jetz, W., Lotze, H. K., Ricard, D., Berghe, E. V., &amp; Worm, B. (2010). Global patterns and predictors of marine biodiversity across taxa. Nature, 466(7310), 1098-1101.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五十里　翔吾</dc:creator>
  <cp:lastModifiedBy>五十里　翔吾</cp:lastModifiedBy>
  <cp:revision>47</cp:revision>
  <dcterms:created xsi:type="dcterms:W3CDTF">2022-04-06T01:38:29Z</dcterms:created>
  <dcterms:modified xsi:type="dcterms:W3CDTF">2022-04-06T09:46:59Z</dcterms:modified>
</cp:coreProperties>
</file>

<file path=docProps/thumbnail.jpeg>
</file>